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c3908967c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c3908967c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c3908967c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c3908967c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因為 Kaggle 最多允許同步 2 個 Version，5 ~ 6 小時。</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c433a22ed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c433a22ed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5 ~ 6</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c3908967c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c3908967c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rgbClr val="4D4D4D"/>
                </a:solidFill>
                <a:highlight>
                  <a:schemeClr val="lt1"/>
                </a:highlight>
              </a:rPr>
              <a:t>efficientNet 輕量化模型 batch size 4”16</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c433a22ed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c433a22ed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rgbClr val="4D4D4D"/>
                </a:solidFill>
                <a:highlight>
                  <a:srgbClr val="FFFFFF"/>
                </a:highlight>
              </a:rPr>
              <a:t>batch數太小，而類別又比較多的時候，可能會導致loss函數震盪而不收斂，</a:t>
            </a:r>
            <a:r>
              <a:rPr lang="zh-TW" sz="1200">
                <a:solidFill>
                  <a:srgbClr val="4D4D4D"/>
                </a:solidFill>
                <a:highlight>
                  <a:srgbClr val="FFFFFF"/>
                </a:highlight>
              </a:rPr>
              <a:t>尤其是在你的網絡比較複雜的時候</a:t>
            </a:r>
            <a:r>
              <a:rPr lang="zh-TW" sz="1200">
                <a:solidFill>
                  <a:srgbClr val="4D4D4D"/>
                </a:solidFill>
                <a:highlight>
                  <a:srgbClr val="FFFFFF"/>
                </a:highlight>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c3908967c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c3908967c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c3908967c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c3908967c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c3908967c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c3908967c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c3908967c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c3908967c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c3908967c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c3908967c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c3908967c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c3908967c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c3908967c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c3908967c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c3908967c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c3908967c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c3908967c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c3908967c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8.jpg"/><Relationship Id="rId5"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21.jpg"/><Relationship Id="rId5"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Detection of COVID-19</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組員：李侑諭  	涂崇仁  </a:t>
            </a:r>
            <a:endParaRPr/>
          </a:p>
          <a:p>
            <a:pPr indent="0" lvl="0" marL="457200" rtl="0" algn="l">
              <a:spcBef>
                <a:spcPts val="0"/>
              </a:spcBef>
              <a:spcAft>
                <a:spcPts val="0"/>
              </a:spcAft>
              <a:buNone/>
            </a:pPr>
            <a:r>
              <a:rPr lang="zh-TW"/>
              <a:t>   黃子軒  	吳尚明</a:t>
            </a:r>
            <a:endParaRPr/>
          </a:p>
        </p:txBody>
      </p:sp>
      <p:pic>
        <p:nvPicPr>
          <p:cNvPr id="66" name="Google Shape;66;p13"/>
          <p:cNvPicPr preferRelativeResize="0"/>
          <p:nvPr/>
        </p:nvPicPr>
        <p:blipFill rotWithShape="1">
          <a:blip r:embed="rId3">
            <a:alphaModFix/>
          </a:blip>
          <a:srcRect b="1903" l="0" r="0" t="0"/>
          <a:stretch/>
        </p:blipFill>
        <p:spPr>
          <a:xfrm>
            <a:off x="4807350" y="1590725"/>
            <a:ext cx="3619052" cy="29589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第二週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TW"/>
              <a:t>資料前處理</a:t>
            </a:r>
            <a:endParaRPr/>
          </a:p>
        </p:txBody>
      </p:sp>
      <p:sp>
        <p:nvSpPr>
          <p:cNvPr id="135" name="Google Shape;135;p22"/>
          <p:cNvSpPr txBox="1"/>
          <p:nvPr>
            <p:ph idx="1" type="body"/>
          </p:nvPr>
        </p:nvSpPr>
        <p:spPr>
          <a:xfrm>
            <a:off x="4644675" y="119925"/>
            <a:ext cx="4166400" cy="495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資料前處理：</a:t>
            </a:r>
            <a:endParaRPr/>
          </a:p>
          <a:p>
            <a:pPr indent="0" lvl="0" marL="0" rtl="0" algn="l">
              <a:spcBef>
                <a:spcPts val="1200"/>
              </a:spcBef>
              <a:spcAft>
                <a:spcPts val="0"/>
              </a:spcAft>
              <a:buNone/>
            </a:pPr>
            <a:r>
              <a:rPr lang="zh-TW"/>
              <a:t>對</a:t>
            </a:r>
            <a:r>
              <a:rPr lang="zh-TW"/>
              <a:t>訓練集(dataset)做處理：</a:t>
            </a:r>
            <a:endParaRPr/>
          </a:p>
          <a:p>
            <a:pPr indent="-311150" lvl="0" marL="457200" rtl="0" algn="l">
              <a:spcBef>
                <a:spcPts val="1200"/>
              </a:spcBef>
              <a:spcAft>
                <a:spcPts val="0"/>
              </a:spcAft>
              <a:buSzPts val="1300"/>
              <a:buChar char="●"/>
            </a:pPr>
            <a:r>
              <a:rPr lang="zh-TW"/>
              <a:t>Resize()</a:t>
            </a:r>
            <a:endParaRPr/>
          </a:p>
          <a:p>
            <a:pPr indent="-311150" lvl="0" marL="457200" rtl="0" algn="l">
              <a:spcBef>
                <a:spcPts val="0"/>
              </a:spcBef>
              <a:spcAft>
                <a:spcPts val="0"/>
              </a:spcAft>
              <a:buSzPts val="1300"/>
              <a:buChar char="●"/>
            </a:pPr>
            <a:r>
              <a:rPr lang="zh-TW"/>
              <a:t>RandomHorizontalFlip()</a:t>
            </a:r>
            <a:endParaRPr/>
          </a:p>
          <a:p>
            <a:pPr indent="-311150" lvl="0" marL="457200" rtl="0" algn="l">
              <a:spcBef>
                <a:spcPts val="0"/>
              </a:spcBef>
              <a:spcAft>
                <a:spcPts val="0"/>
              </a:spcAft>
              <a:buSzPts val="1300"/>
              <a:buChar char="●"/>
            </a:pPr>
            <a:r>
              <a:rPr lang="zh-TW"/>
              <a:t>RandomVerticalFlip()</a:t>
            </a:r>
            <a:endParaRPr/>
          </a:p>
          <a:p>
            <a:pPr indent="-311150" lvl="0" marL="457200" rtl="0" algn="l">
              <a:spcBef>
                <a:spcPts val="0"/>
              </a:spcBef>
              <a:spcAft>
                <a:spcPts val="0"/>
              </a:spcAft>
              <a:buSzPts val="1300"/>
              <a:buChar char="●"/>
            </a:pPr>
            <a:r>
              <a:rPr lang="zh-TW"/>
              <a:t>RandomRotation()</a:t>
            </a:r>
            <a:endParaRPr/>
          </a:p>
          <a:p>
            <a:pPr indent="-311150" lvl="0" marL="457200" rtl="0" algn="l">
              <a:spcBef>
                <a:spcPts val="0"/>
              </a:spcBef>
              <a:spcAft>
                <a:spcPts val="0"/>
              </a:spcAft>
              <a:buSzPts val="1300"/>
              <a:buChar char="●"/>
            </a:pPr>
            <a:r>
              <a:rPr lang="zh-TW"/>
              <a:t>RandomEqualize()</a:t>
            </a:r>
            <a:endParaRPr/>
          </a:p>
          <a:p>
            <a:pPr indent="-311150" lvl="0" marL="457200" rtl="0" algn="l">
              <a:spcBef>
                <a:spcPts val="0"/>
              </a:spcBef>
              <a:spcAft>
                <a:spcPts val="0"/>
              </a:spcAft>
              <a:buSzPts val="1300"/>
              <a:buChar char="●"/>
            </a:pPr>
            <a:r>
              <a:rPr lang="zh-TW"/>
              <a:t>Cutout()</a:t>
            </a:r>
            <a:endParaRPr/>
          </a:p>
          <a:p>
            <a:pPr indent="-311150" lvl="0" marL="457200" rtl="0" algn="l">
              <a:spcBef>
                <a:spcPts val="0"/>
              </a:spcBef>
              <a:spcAft>
                <a:spcPts val="0"/>
              </a:spcAft>
              <a:buSzPts val="1300"/>
              <a:buChar char="●"/>
            </a:pPr>
            <a:r>
              <a:rPr lang="zh-TW"/>
              <a:t>ToTensor()</a:t>
            </a:r>
            <a:endParaRPr/>
          </a:p>
          <a:p>
            <a:pPr indent="-311150" lvl="0" marL="457200" rtl="0" algn="l">
              <a:spcBef>
                <a:spcPts val="0"/>
              </a:spcBef>
              <a:spcAft>
                <a:spcPts val="0"/>
              </a:spcAft>
              <a:buSzPts val="1300"/>
              <a:buChar char="●"/>
            </a:pPr>
            <a:r>
              <a:rPr lang="zh-TW"/>
              <a:t>Normalize()</a:t>
            </a:r>
            <a:endParaRPr/>
          </a:p>
          <a:p>
            <a:pPr indent="-311150" lvl="0" marL="457200" rtl="0" algn="l">
              <a:spcBef>
                <a:spcPts val="0"/>
              </a:spcBef>
              <a:spcAft>
                <a:spcPts val="0"/>
              </a:spcAft>
              <a:buSzPts val="1300"/>
              <a:buChar char="●"/>
            </a:pPr>
            <a:r>
              <a:rPr lang="zh-TW"/>
              <a:t>GaussianBlur()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許多的方法對訓練集做前處理，也都有相互結合使用，</a:t>
            </a:r>
            <a:endParaRPr/>
          </a:p>
          <a:p>
            <a:pPr indent="0" lvl="0" marL="0" rtl="0" algn="l">
              <a:spcBef>
                <a:spcPts val="1200"/>
              </a:spcBef>
              <a:spcAft>
                <a:spcPts val="1200"/>
              </a:spcAft>
              <a:buNone/>
            </a:pPr>
            <a:r>
              <a:rPr lang="zh-TW"/>
              <a:t>至於我們成品最終會用到哪些處理方法 後面會展示出來。</a:t>
            </a:r>
            <a:endParaRPr/>
          </a:p>
        </p:txBody>
      </p:sp>
      <p:pic>
        <p:nvPicPr>
          <p:cNvPr id="136" name="Google Shape;136;p22"/>
          <p:cNvPicPr preferRelativeResize="0"/>
          <p:nvPr/>
        </p:nvPicPr>
        <p:blipFill>
          <a:blip r:embed="rId3">
            <a:alphaModFix/>
          </a:blip>
          <a:stretch>
            <a:fillRect/>
          </a:stretch>
        </p:blipFill>
        <p:spPr>
          <a:xfrm>
            <a:off x="15975" y="2571750"/>
            <a:ext cx="4297999" cy="1877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第三週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TW"/>
              <a:t>模型訓練 &amp; 調整</a:t>
            </a:r>
            <a:endParaRPr/>
          </a:p>
        </p:txBody>
      </p:sp>
      <p:sp>
        <p:nvSpPr>
          <p:cNvPr id="142" name="Google Shape;142;p23"/>
          <p:cNvSpPr txBox="1"/>
          <p:nvPr>
            <p:ph idx="1" type="body"/>
          </p:nvPr>
        </p:nvSpPr>
        <p:spPr>
          <a:xfrm>
            <a:off x="4644675" y="221450"/>
            <a:ext cx="4166400" cy="47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用 kaggle </a:t>
            </a:r>
            <a:r>
              <a:rPr lang="zh-TW"/>
              <a:t>提供的編輯環境 有免費的 GPU </a:t>
            </a:r>
            <a:r>
              <a:rPr lang="zh-TW"/>
              <a:t>30hr/1week</a:t>
            </a:r>
            <a:endParaRPr/>
          </a:p>
          <a:p>
            <a:pPr indent="0" lvl="0" marL="0" rtl="0" algn="l">
              <a:spcBef>
                <a:spcPts val="1200"/>
              </a:spcBef>
              <a:spcAft>
                <a:spcPts val="0"/>
              </a:spcAft>
              <a:buNone/>
            </a:pPr>
            <a:r>
              <a:rPr lang="zh-TW"/>
              <a:t>我們的程式碼需用 gpu 才跑得動</a:t>
            </a:r>
            <a:endParaRPr/>
          </a:p>
          <a:p>
            <a:pPr indent="0" lvl="0" marL="0" rtl="0" algn="l">
              <a:spcBef>
                <a:spcPts val="1200"/>
              </a:spcBef>
              <a:spcAft>
                <a:spcPts val="0"/>
              </a:spcAft>
              <a:buNone/>
            </a:pPr>
            <a:r>
              <a:rPr lang="zh-TW"/>
              <a:t>batch size，透過batch從訓練目標中取樣，來加快ML模型訓練的速度</a:t>
            </a:r>
            <a:endParaRPr/>
          </a:p>
          <a:p>
            <a:pPr indent="0" lvl="0" marL="0" rtl="0" algn="l">
              <a:spcBef>
                <a:spcPts val="1200"/>
              </a:spcBef>
              <a:spcAft>
                <a:spcPts val="0"/>
              </a:spcAft>
              <a:buNone/>
            </a:pPr>
            <a:r>
              <a:rPr lang="zh-TW"/>
              <a:t>設定 epochs 總共要用全部的訓練樣本重複跑幾回合</a:t>
            </a:r>
            <a:endParaRPr/>
          </a:p>
          <a:p>
            <a:pPr indent="0" lvl="0" marL="0" rtl="0" algn="l">
              <a:spcBef>
                <a:spcPts val="1200"/>
              </a:spcBef>
              <a:spcAft>
                <a:spcPts val="0"/>
              </a:spcAft>
              <a:buNone/>
            </a:pPr>
            <a:r>
              <a:rPr lang="zh-TW"/>
              <a:t>設定 learning rate 決定一次走多遠，由此數值決定</a:t>
            </a:r>
            <a:endParaRPr/>
          </a:p>
          <a:p>
            <a:pPr indent="0" lvl="0" marL="0" rtl="0" algn="l">
              <a:spcBef>
                <a:spcPts val="1200"/>
              </a:spcBef>
              <a:spcAft>
                <a:spcPts val="0"/>
              </a:spcAft>
              <a:buNone/>
            </a:pPr>
            <a:r>
              <a:rPr lang="zh-TW"/>
              <a:t>從網路上中找到幾組對於影像辨識高評價的模型</a:t>
            </a:r>
            <a:endParaRPr/>
          </a:p>
          <a:p>
            <a:pPr indent="0" lvl="0" marL="0" rtl="0" algn="l">
              <a:spcBef>
                <a:spcPts val="1200"/>
              </a:spcBef>
              <a:spcAft>
                <a:spcPts val="0"/>
              </a:spcAft>
              <a:buNone/>
            </a:pPr>
            <a:r>
              <a:rPr lang="zh-TW"/>
              <a:t>Models: (5~6hr)</a:t>
            </a:r>
            <a:endParaRPr/>
          </a:p>
          <a:p>
            <a:pPr indent="-311150" lvl="0" marL="457200" rtl="0" algn="l">
              <a:spcBef>
                <a:spcPts val="1200"/>
              </a:spcBef>
              <a:spcAft>
                <a:spcPts val="0"/>
              </a:spcAft>
              <a:buSzPts val="1300"/>
              <a:buChar char="●"/>
            </a:pPr>
            <a:r>
              <a:rPr lang="zh-TW"/>
              <a:t>resNet</a:t>
            </a:r>
            <a:endParaRPr/>
          </a:p>
          <a:p>
            <a:pPr indent="-311150" lvl="0" marL="457200" rtl="0" algn="l">
              <a:spcBef>
                <a:spcPts val="0"/>
              </a:spcBef>
              <a:spcAft>
                <a:spcPts val="0"/>
              </a:spcAft>
              <a:buSzPts val="1300"/>
              <a:buChar char="●"/>
            </a:pPr>
            <a:r>
              <a:rPr lang="zh-TW"/>
              <a:t>convnext small</a:t>
            </a:r>
            <a:endParaRPr/>
          </a:p>
          <a:p>
            <a:pPr indent="-311150" lvl="0" marL="457200" rtl="0" algn="l">
              <a:spcBef>
                <a:spcPts val="0"/>
              </a:spcBef>
              <a:spcAft>
                <a:spcPts val="0"/>
              </a:spcAft>
              <a:buSzPts val="1300"/>
              <a:buChar char="●"/>
            </a:pPr>
            <a:r>
              <a:rPr lang="zh-TW"/>
              <a:t>convnext large</a:t>
            </a:r>
            <a:endParaRPr/>
          </a:p>
          <a:p>
            <a:pPr indent="-311150" lvl="0" marL="457200" rtl="0" algn="l">
              <a:spcBef>
                <a:spcPts val="0"/>
              </a:spcBef>
              <a:spcAft>
                <a:spcPts val="0"/>
              </a:spcAft>
              <a:buSzPts val="1300"/>
              <a:buChar char="●"/>
            </a:pPr>
            <a:r>
              <a:rPr lang="zh-TW"/>
              <a:t>convnext base</a:t>
            </a:r>
            <a:endParaRPr/>
          </a:p>
          <a:p>
            <a:pPr indent="-311150" lvl="0" marL="457200" rtl="0" algn="l">
              <a:spcBef>
                <a:spcPts val="0"/>
              </a:spcBef>
              <a:spcAft>
                <a:spcPts val="0"/>
              </a:spcAft>
              <a:buSzPts val="1300"/>
              <a:buChar char="●"/>
            </a:pPr>
            <a:r>
              <a:rPr lang="zh-TW"/>
              <a:t>efficientNet</a:t>
            </a:r>
            <a:endParaRPr/>
          </a:p>
          <a:p>
            <a:pPr indent="-311150" lvl="0" marL="457200" rtl="0" algn="l">
              <a:spcBef>
                <a:spcPts val="0"/>
              </a:spcBef>
              <a:spcAft>
                <a:spcPts val="0"/>
              </a:spcAft>
              <a:buSzPts val="1300"/>
              <a:buChar char="●"/>
            </a:pPr>
            <a:r>
              <a:rPr lang="zh-TW"/>
              <a:t>mobileNet</a:t>
            </a:r>
            <a:endParaRPr/>
          </a:p>
        </p:txBody>
      </p:sp>
      <p:pic>
        <p:nvPicPr>
          <p:cNvPr id="143" name="Google Shape;143;p23"/>
          <p:cNvPicPr preferRelativeResize="0"/>
          <p:nvPr/>
        </p:nvPicPr>
        <p:blipFill>
          <a:blip r:embed="rId3">
            <a:alphaModFix/>
          </a:blip>
          <a:stretch>
            <a:fillRect/>
          </a:stretch>
        </p:blipFill>
        <p:spPr>
          <a:xfrm>
            <a:off x="-44825" y="2610083"/>
            <a:ext cx="4419599" cy="5521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25" y="500925"/>
            <a:ext cx="3706500" cy="1602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第四週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TW"/>
              <a:t>模型優化 &amp; 統整結果</a:t>
            </a:r>
            <a:endParaRPr/>
          </a:p>
        </p:txBody>
      </p:sp>
      <p:sp>
        <p:nvSpPr>
          <p:cNvPr id="149" name="Google Shape;149;p24"/>
          <p:cNvSpPr txBox="1"/>
          <p:nvPr>
            <p:ph idx="1" type="body"/>
          </p:nvPr>
        </p:nvSpPr>
        <p:spPr>
          <a:xfrm>
            <a:off x="4644675" y="446250"/>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zh-TW"/>
              <a:t>準確率：0.25% (</a:t>
            </a:r>
            <a:r>
              <a:rPr lang="zh-TW">
                <a:solidFill>
                  <a:srgbClr val="980000"/>
                </a:solidFill>
              </a:rPr>
              <a:t>失敗</a:t>
            </a:r>
            <a:r>
              <a:rPr lang="zh-TW"/>
              <a:t>)</a:t>
            </a:r>
            <a:endParaRPr/>
          </a:p>
          <a:p>
            <a:pPr indent="0" lvl="0" marL="0" rtl="0" algn="l">
              <a:spcBef>
                <a:spcPts val="1200"/>
              </a:spcBef>
              <a:spcAft>
                <a:spcPts val="0"/>
              </a:spcAft>
              <a:buNone/>
            </a:pPr>
            <a:r>
              <a:rPr lang="zh-TW"/>
              <a:t>Convnext_small</a:t>
            </a:r>
            <a:endParaRPr/>
          </a:p>
          <a:p>
            <a:pPr indent="0" lvl="0" marL="0" rtl="0" algn="l">
              <a:spcBef>
                <a:spcPts val="1200"/>
              </a:spcBef>
              <a:spcAft>
                <a:spcPts val="0"/>
              </a:spcAft>
              <a:buNone/>
            </a:pPr>
            <a:r>
              <a:rPr lang="zh-TW"/>
              <a:t>尋找問題，想辦法改進</a:t>
            </a:r>
            <a:endParaRPr/>
          </a:p>
          <a:p>
            <a:pPr indent="0" lvl="0" marL="0" rtl="0" algn="l">
              <a:spcBef>
                <a:spcPts val="1200"/>
              </a:spcBef>
              <a:spcAft>
                <a:spcPts val="1200"/>
              </a:spcAft>
              <a:buNone/>
            </a:pPr>
            <a:r>
              <a:t/>
            </a:r>
            <a:endParaRPr/>
          </a:p>
        </p:txBody>
      </p:sp>
      <p:pic>
        <p:nvPicPr>
          <p:cNvPr id="150" name="Google Shape;150;p24"/>
          <p:cNvPicPr preferRelativeResize="0"/>
          <p:nvPr/>
        </p:nvPicPr>
        <p:blipFill rotWithShape="1">
          <a:blip r:embed="rId3">
            <a:alphaModFix/>
          </a:blip>
          <a:srcRect b="37524" l="5711" r="58502" t="27510"/>
          <a:stretch/>
        </p:blipFill>
        <p:spPr>
          <a:xfrm>
            <a:off x="6424900" y="611625"/>
            <a:ext cx="2566702" cy="1766950"/>
          </a:xfrm>
          <a:prstGeom prst="rect">
            <a:avLst/>
          </a:prstGeom>
          <a:noFill/>
          <a:ln>
            <a:noFill/>
          </a:ln>
        </p:spPr>
      </p:pic>
      <p:pic>
        <p:nvPicPr>
          <p:cNvPr id="151" name="Google Shape;151;p24"/>
          <p:cNvPicPr preferRelativeResize="0"/>
          <p:nvPr/>
        </p:nvPicPr>
        <p:blipFill rotWithShape="1">
          <a:blip r:embed="rId4">
            <a:alphaModFix/>
          </a:blip>
          <a:srcRect b="40595" l="5709" r="59130" t="25050"/>
          <a:stretch/>
        </p:blipFill>
        <p:spPr>
          <a:xfrm>
            <a:off x="6451425" y="3054300"/>
            <a:ext cx="2566702" cy="1766950"/>
          </a:xfrm>
          <a:prstGeom prst="rect">
            <a:avLst/>
          </a:prstGeom>
          <a:noFill/>
          <a:ln>
            <a:noFill/>
          </a:ln>
        </p:spPr>
      </p:pic>
      <p:pic>
        <p:nvPicPr>
          <p:cNvPr id="152" name="Google Shape;152;p24"/>
          <p:cNvPicPr preferRelativeResize="0"/>
          <p:nvPr/>
        </p:nvPicPr>
        <p:blipFill rotWithShape="1">
          <a:blip r:embed="rId5">
            <a:alphaModFix/>
          </a:blip>
          <a:srcRect b="33356" l="4691" r="69201" t="32291"/>
          <a:stretch/>
        </p:blipFill>
        <p:spPr>
          <a:xfrm>
            <a:off x="4518825" y="3090125"/>
            <a:ext cx="1932600" cy="1766950"/>
          </a:xfrm>
          <a:prstGeom prst="rect">
            <a:avLst/>
          </a:prstGeom>
          <a:noFill/>
          <a:ln>
            <a:noFill/>
          </a:ln>
        </p:spPr>
      </p:pic>
      <p:pic>
        <p:nvPicPr>
          <p:cNvPr id="153" name="Google Shape;153;p24"/>
          <p:cNvPicPr preferRelativeResize="0"/>
          <p:nvPr/>
        </p:nvPicPr>
        <p:blipFill rotWithShape="1">
          <a:blip r:embed="rId6">
            <a:alphaModFix/>
          </a:blip>
          <a:srcRect b="0" l="6056" r="33618" t="24551"/>
          <a:stretch/>
        </p:blipFill>
        <p:spPr>
          <a:xfrm>
            <a:off x="240625" y="2234675"/>
            <a:ext cx="3848699" cy="242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最終成品展示</a:t>
            </a:r>
            <a:endParaRPr/>
          </a:p>
        </p:txBody>
      </p:sp>
      <p:sp>
        <p:nvSpPr>
          <p:cNvPr id="159" name="Google Shape;159;p25"/>
          <p:cNvSpPr txBox="1"/>
          <p:nvPr>
            <p:ph idx="1" type="body"/>
          </p:nvPr>
        </p:nvSpPr>
        <p:spPr>
          <a:xfrm>
            <a:off x="5025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資料集：</a:t>
            </a:r>
            <a:endParaRPr/>
          </a:p>
          <a:p>
            <a:pPr indent="-311150" lvl="0" marL="457200" rtl="0" algn="l">
              <a:spcBef>
                <a:spcPts val="1200"/>
              </a:spcBef>
              <a:spcAft>
                <a:spcPts val="0"/>
              </a:spcAft>
              <a:buSzPts val="1300"/>
              <a:buChar char="●"/>
            </a:pPr>
            <a:r>
              <a:rPr lang="zh-TW"/>
              <a:t>選擇切出肺部</a:t>
            </a:r>
            <a:endParaRPr/>
          </a:p>
          <a:p>
            <a:pPr indent="0" lvl="0" marL="0" rtl="0" algn="l">
              <a:spcBef>
                <a:spcPts val="1200"/>
              </a:spcBef>
              <a:spcAft>
                <a:spcPts val="0"/>
              </a:spcAft>
              <a:buNone/>
            </a:pPr>
            <a:r>
              <a:rPr lang="zh-TW"/>
              <a:t>資料前處理：</a:t>
            </a:r>
            <a:endParaRPr/>
          </a:p>
          <a:p>
            <a:pPr indent="-311150" lvl="0" marL="457200" rtl="0" algn="l">
              <a:spcBef>
                <a:spcPts val="1200"/>
              </a:spcBef>
              <a:spcAft>
                <a:spcPts val="0"/>
              </a:spcAft>
              <a:buSzPts val="1300"/>
              <a:buChar char="●"/>
            </a:pPr>
            <a:r>
              <a:rPr lang="zh-TW"/>
              <a:t>Resize()：調整大小</a:t>
            </a:r>
            <a:endParaRPr/>
          </a:p>
          <a:p>
            <a:pPr indent="-311150" lvl="0" marL="457200" rtl="0" algn="l">
              <a:spcBef>
                <a:spcPts val="0"/>
              </a:spcBef>
              <a:spcAft>
                <a:spcPts val="0"/>
              </a:spcAft>
              <a:buSzPts val="1300"/>
              <a:buChar char="●"/>
            </a:pPr>
            <a:r>
              <a:rPr lang="zh-TW"/>
              <a:t>RandomVerticalFlip()</a:t>
            </a:r>
            <a:endParaRPr/>
          </a:p>
          <a:p>
            <a:pPr indent="-311150" lvl="0" marL="457200" rtl="0" algn="l">
              <a:spcBef>
                <a:spcPts val="0"/>
              </a:spcBef>
              <a:spcAft>
                <a:spcPts val="0"/>
              </a:spcAft>
              <a:buSzPts val="1300"/>
              <a:buChar char="●"/>
            </a:pPr>
            <a:r>
              <a:rPr lang="zh-TW"/>
              <a:t>Cutout()：數據增強</a:t>
            </a:r>
            <a:endParaRPr/>
          </a:p>
          <a:p>
            <a:pPr indent="-311150" lvl="0" marL="457200" rtl="0" algn="l">
              <a:spcBef>
                <a:spcPts val="0"/>
              </a:spcBef>
              <a:spcAft>
                <a:spcPts val="0"/>
              </a:spcAft>
              <a:buSzPts val="1300"/>
              <a:buChar char="●"/>
            </a:pPr>
            <a:r>
              <a:rPr lang="zh-TW"/>
              <a:t>ToTensor()：歸一化</a:t>
            </a:r>
            <a:endParaRPr/>
          </a:p>
          <a:p>
            <a:pPr indent="-311150" lvl="0" marL="457200" rtl="0" algn="l">
              <a:spcBef>
                <a:spcPts val="0"/>
              </a:spcBef>
              <a:spcAft>
                <a:spcPts val="0"/>
              </a:spcAft>
              <a:buSzPts val="1300"/>
              <a:buChar char="●"/>
            </a:pPr>
            <a:r>
              <a:rPr lang="zh-TW"/>
              <a:t>Normalize()：歸一化</a:t>
            </a:r>
            <a:endParaRPr/>
          </a:p>
          <a:p>
            <a:pPr indent="0" lvl="0" marL="0" rtl="0" algn="l">
              <a:spcBef>
                <a:spcPts val="1200"/>
              </a:spcBef>
              <a:spcAft>
                <a:spcPts val="0"/>
              </a:spcAft>
              <a:buNone/>
            </a:pPr>
            <a:r>
              <a:rPr lang="zh-TW"/>
              <a:t>模型調整：</a:t>
            </a:r>
            <a:endParaRPr/>
          </a:p>
          <a:p>
            <a:pPr indent="-311150" lvl="0" marL="457200" rtl="0" algn="l">
              <a:spcBef>
                <a:spcPts val="1200"/>
              </a:spcBef>
              <a:spcAft>
                <a:spcPts val="0"/>
              </a:spcAft>
              <a:buSzPts val="1300"/>
              <a:buChar char="●"/>
            </a:pPr>
            <a:r>
              <a:rPr lang="zh-TW"/>
              <a:t>model：efficientNet</a:t>
            </a:r>
            <a:endParaRPr/>
          </a:p>
          <a:p>
            <a:pPr indent="-311150" lvl="0" marL="457200" rtl="0" algn="l">
              <a:spcBef>
                <a:spcPts val="0"/>
              </a:spcBef>
              <a:spcAft>
                <a:spcPts val="0"/>
              </a:spcAft>
              <a:buSzPts val="1300"/>
              <a:buChar char="●"/>
            </a:pPr>
            <a:r>
              <a:rPr lang="zh-TW"/>
              <a:t>batch size：16</a:t>
            </a:r>
            <a:endParaRPr/>
          </a:p>
          <a:p>
            <a:pPr indent="-311150" lvl="0" marL="457200" rtl="0" algn="l">
              <a:spcBef>
                <a:spcPts val="0"/>
              </a:spcBef>
              <a:spcAft>
                <a:spcPts val="0"/>
              </a:spcAft>
              <a:buSzPts val="1300"/>
              <a:buChar char="●"/>
            </a:pPr>
            <a:r>
              <a:rPr lang="zh-TW"/>
              <a:t>epochs：10</a:t>
            </a:r>
            <a:endParaRPr/>
          </a:p>
          <a:p>
            <a:pPr indent="0" lvl="0" marL="0" rtl="0" algn="l">
              <a:spcBef>
                <a:spcPts val="1200"/>
              </a:spcBef>
              <a:spcAft>
                <a:spcPts val="1200"/>
              </a:spcAft>
              <a:buNone/>
            </a:pPr>
            <a:r>
              <a:t/>
            </a:r>
            <a:endParaRPr/>
          </a:p>
        </p:txBody>
      </p:sp>
      <p:pic>
        <p:nvPicPr>
          <p:cNvPr id="160" name="Google Shape;160;p25"/>
          <p:cNvPicPr preferRelativeResize="0"/>
          <p:nvPr/>
        </p:nvPicPr>
        <p:blipFill>
          <a:blip r:embed="rId3">
            <a:alphaModFix/>
          </a:blip>
          <a:stretch>
            <a:fillRect/>
          </a:stretch>
        </p:blipFill>
        <p:spPr>
          <a:xfrm>
            <a:off x="979338" y="3310725"/>
            <a:ext cx="2371264" cy="1639750"/>
          </a:xfrm>
          <a:prstGeom prst="rect">
            <a:avLst/>
          </a:prstGeom>
          <a:noFill/>
          <a:ln>
            <a:noFill/>
          </a:ln>
        </p:spPr>
      </p:pic>
      <p:pic>
        <p:nvPicPr>
          <p:cNvPr id="161" name="Google Shape;161;p25"/>
          <p:cNvPicPr preferRelativeResize="0"/>
          <p:nvPr/>
        </p:nvPicPr>
        <p:blipFill rotWithShape="1">
          <a:blip r:embed="rId4">
            <a:alphaModFix/>
          </a:blip>
          <a:srcRect b="1900" l="0" r="0" t="3545"/>
          <a:stretch/>
        </p:blipFill>
        <p:spPr>
          <a:xfrm>
            <a:off x="1162175" y="1353100"/>
            <a:ext cx="2005601" cy="1580524"/>
          </a:xfrm>
          <a:prstGeom prst="rect">
            <a:avLst/>
          </a:prstGeom>
          <a:noFill/>
          <a:ln>
            <a:noFill/>
          </a:ln>
        </p:spPr>
      </p:pic>
      <p:sp>
        <p:nvSpPr>
          <p:cNvPr id="162" name="Google Shape;162;p25"/>
          <p:cNvSpPr/>
          <p:nvPr/>
        </p:nvSpPr>
        <p:spPr>
          <a:xfrm>
            <a:off x="2090950" y="2881500"/>
            <a:ext cx="150900" cy="362400"/>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最終成品展示</a:t>
            </a:r>
            <a:endParaRPr/>
          </a:p>
        </p:txBody>
      </p:sp>
      <p:sp>
        <p:nvSpPr>
          <p:cNvPr id="168" name="Google Shape;168;p26"/>
          <p:cNvSpPr txBox="1"/>
          <p:nvPr>
            <p:ph idx="1" type="body"/>
          </p:nvPr>
        </p:nvSpPr>
        <p:spPr>
          <a:xfrm>
            <a:off x="4492275" y="500925"/>
            <a:ext cx="4166400" cy="40986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zh-TW"/>
              <a:t>準確率：0.5887% (</a:t>
            </a:r>
            <a:r>
              <a:rPr lang="zh-TW">
                <a:solidFill>
                  <a:srgbClr val="1155CC"/>
                </a:solidFill>
              </a:rPr>
              <a:t>完成品</a:t>
            </a:r>
            <a:r>
              <a:rPr lang="zh-TW"/>
              <a:t>)</a:t>
            </a:r>
            <a:endParaRPr/>
          </a:p>
          <a:p>
            <a:pPr indent="457200" lvl="0" marL="0" rtl="0" algn="l">
              <a:spcBef>
                <a:spcPts val="1200"/>
              </a:spcBef>
              <a:spcAft>
                <a:spcPts val="1200"/>
              </a:spcAft>
              <a:buNone/>
            </a:pPr>
            <a:r>
              <a:rPr lang="zh-TW"/>
              <a:t>Rank = 627 / 1305</a:t>
            </a:r>
            <a:endParaRPr/>
          </a:p>
        </p:txBody>
      </p:sp>
      <p:grpSp>
        <p:nvGrpSpPr>
          <p:cNvPr id="169" name="Google Shape;169;p26"/>
          <p:cNvGrpSpPr/>
          <p:nvPr/>
        </p:nvGrpSpPr>
        <p:grpSpPr>
          <a:xfrm>
            <a:off x="-23962" y="1969954"/>
            <a:ext cx="4377874" cy="1475500"/>
            <a:chOff x="-23962" y="1969954"/>
            <a:chExt cx="4377874" cy="1475500"/>
          </a:xfrm>
        </p:grpSpPr>
        <p:pic>
          <p:nvPicPr>
            <p:cNvPr id="170" name="Google Shape;170;p26"/>
            <p:cNvPicPr preferRelativeResize="0"/>
            <p:nvPr/>
          </p:nvPicPr>
          <p:blipFill>
            <a:blip r:embed="rId3">
              <a:alphaModFix/>
            </a:blip>
            <a:stretch>
              <a:fillRect/>
            </a:stretch>
          </p:blipFill>
          <p:spPr>
            <a:xfrm>
              <a:off x="-23962" y="1969954"/>
              <a:ext cx="4377874" cy="1475500"/>
            </a:xfrm>
            <a:prstGeom prst="rect">
              <a:avLst/>
            </a:prstGeom>
            <a:noFill/>
            <a:ln>
              <a:noFill/>
            </a:ln>
          </p:spPr>
        </p:pic>
        <p:pic>
          <p:nvPicPr>
            <p:cNvPr id="171" name="Google Shape;171;p26"/>
            <p:cNvPicPr preferRelativeResize="0"/>
            <p:nvPr/>
          </p:nvPicPr>
          <p:blipFill>
            <a:blip r:embed="rId4">
              <a:alphaModFix/>
            </a:blip>
            <a:stretch>
              <a:fillRect/>
            </a:stretch>
          </p:blipFill>
          <p:spPr>
            <a:xfrm>
              <a:off x="383875" y="3100425"/>
              <a:ext cx="178450" cy="175225"/>
            </a:xfrm>
            <a:prstGeom prst="rect">
              <a:avLst/>
            </a:prstGeom>
            <a:noFill/>
            <a:ln>
              <a:noFill/>
            </a:ln>
          </p:spPr>
        </p:pic>
      </p:grpSp>
      <p:pic>
        <p:nvPicPr>
          <p:cNvPr id="172" name="Google Shape;172;p26"/>
          <p:cNvPicPr preferRelativeResize="0"/>
          <p:nvPr/>
        </p:nvPicPr>
        <p:blipFill>
          <a:blip r:embed="rId5">
            <a:alphaModFix/>
          </a:blip>
          <a:stretch>
            <a:fillRect/>
          </a:stretch>
        </p:blipFill>
        <p:spPr>
          <a:xfrm>
            <a:off x="4876800" y="1289575"/>
            <a:ext cx="2734801" cy="1883200"/>
          </a:xfrm>
          <a:prstGeom prst="rect">
            <a:avLst/>
          </a:prstGeom>
          <a:noFill/>
          <a:ln>
            <a:noFill/>
          </a:ln>
        </p:spPr>
      </p:pic>
      <p:pic>
        <p:nvPicPr>
          <p:cNvPr id="173" name="Google Shape;173;p26"/>
          <p:cNvPicPr preferRelativeResize="0"/>
          <p:nvPr/>
        </p:nvPicPr>
        <p:blipFill>
          <a:blip r:embed="rId6">
            <a:alphaModFix/>
          </a:blip>
          <a:stretch>
            <a:fillRect/>
          </a:stretch>
        </p:blipFill>
        <p:spPr>
          <a:xfrm>
            <a:off x="5005974" y="3172775"/>
            <a:ext cx="2476450" cy="1787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未來展望</a:t>
            </a:r>
            <a:endParaRPr/>
          </a:p>
        </p:txBody>
      </p:sp>
      <p:sp>
        <p:nvSpPr>
          <p:cNvPr id="179" name="Google Shape;179;p2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開始去看看其他競賽者的研究方式，了解到雙方差異性</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集成學習（Ensemble learning）</a:t>
            </a:r>
            <a:endParaRPr/>
          </a:p>
          <a:p>
            <a:pPr indent="0" lvl="0" marL="0" rtl="0" algn="l">
              <a:spcBef>
                <a:spcPts val="1200"/>
              </a:spcBef>
              <a:spcAft>
                <a:spcPts val="1200"/>
              </a:spcAft>
              <a:buNone/>
            </a:pPr>
            <a:r>
              <a:rPr lang="zh-TW"/>
              <a:t>使用多種學習算法來獲得比單獨使用任何單獨的學習算法更好的預測性能。</a:t>
            </a:r>
            <a:endParaRPr/>
          </a:p>
        </p:txBody>
      </p:sp>
      <p:pic>
        <p:nvPicPr>
          <p:cNvPr id="180" name="Google Shape;180;p27"/>
          <p:cNvPicPr preferRelativeResize="0"/>
          <p:nvPr/>
        </p:nvPicPr>
        <p:blipFill>
          <a:blip r:embed="rId3">
            <a:alphaModFix/>
          </a:blip>
          <a:stretch>
            <a:fillRect/>
          </a:stretch>
        </p:blipFill>
        <p:spPr>
          <a:xfrm>
            <a:off x="81775" y="1712775"/>
            <a:ext cx="4166400" cy="21564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sz="3200"/>
              <a:t>目錄</a:t>
            </a:r>
            <a:endParaRPr sz="3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 name="Google Shape;72;p14"/>
          <p:cNvSpPr txBox="1"/>
          <p:nvPr>
            <p:ph idx="1" type="body"/>
          </p:nvPr>
        </p:nvSpPr>
        <p:spPr>
          <a:xfrm>
            <a:off x="4644675" y="881925"/>
            <a:ext cx="4166400" cy="37281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Char char="●"/>
            </a:pPr>
            <a:r>
              <a:rPr lang="zh-TW" sz="1900"/>
              <a:t>主題介紹</a:t>
            </a:r>
            <a:endParaRPr sz="1900"/>
          </a:p>
          <a:p>
            <a:pPr indent="-349250" lvl="0" marL="457200" rtl="0" algn="l">
              <a:lnSpc>
                <a:spcPct val="150000"/>
              </a:lnSpc>
              <a:spcBef>
                <a:spcPts val="0"/>
              </a:spcBef>
              <a:spcAft>
                <a:spcPts val="0"/>
              </a:spcAft>
              <a:buSzPts val="1900"/>
              <a:buChar char="●"/>
            </a:pPr>
            <a:r>
              <a:rPr lang="zh-TW" sz="1900"/>
              <a:t>動機 &amp; 目標</a:t>
            </a:r>
            <a:endParaRPr sz="1900"/>
          </a:p>
          <a:p>
            <a:pPr indent="-349250" lvl="0" marL="457200" rtl="0" algn="l">
              <a:lnSpc>
                <a:spcPct val="150000"/>
              </a:lnSpc>
              <a:spcBef>
                <a:spcPts val="0"/>
              </a:spcBef>
              <a:spcAft>
                <a:spcPts val="0"/>
              </a:spcAft>
              <a:buSzPts val="1900"/>
              <a:buChar char="●"/>
            </a:pPr>
            <a:r>
              <a:rPr lang="zh-TW" sz="1900"/>
              <a:t>第一週 – 資料集</a:t>
            </a:r>
            <a:r>
              <a:rPr lang="zh-TW" sz="1900"/>
              <a:t>下載 &amp;</a:t>
            </a:r>
            <a:r>
              <a:rPr lang="zh-TW" sz="1900"/>
              <a:t> 觀察 </a:t>
            </a:r>
            <a:endParaRPr sz="1900"/>
          </a:p>
          <a:p>
            <a:pPr indent="-349250" lvl="0" marL="457200" rtl="0" algn="l">
              <a:lnSpc>
                <a:spcPct val="150000"/>
              </a:lnSpc>
              <a:spcBef>
                <a:spcPts val="0"/>
              </a:spcBef>
              <a:spcAft>
                <a:spcPts val="0"/>
              </a:spcAft>
              <a:buSzPts val="1900"/>
              <a:buChar char="●"/>
            </a:pPr>
            <a:r>
              <a:rPr lang="zh-TW" sz="1900"/>
              <a:t>第二週 – 資料前處理</a:t>
            </a:r>
            <a:endParaRPr sz="1900"/>
          </a:p>
          <a:p>
            <a:pPr indent="-349250" lvl="0" marL="457200" rtl="0" algn="l">
              <a:lnSpc>
                <a:spcPct val="150000"/>
              </a:lnSpc>
              <a:spcBef>
                <a:spcPts val="0"/>
              </a:spcBef>
              <a:spcAft>
                <a:spcPts val="0"/>
              </a:spcAft>
              <a:buSzPts val="1900"/>
              <a:buChar char="●"/>
            </a:pPr>
            <a:r>
              <a:rPr lang="zh-TW" sz="1900"/>
              <a:t>第三週 – 模型訓練 &amp; </a:t>
            </a:r>
            <a:r>
              <a:rPr lang="zh-TW" sz="1900"/>
              <a:t>調整</a:t>
            </a:r>
            <a:endParaRPr sz="1900"/>
          </a:p>
          <a:p>
            <a:pPr indent="-349250" lvl="0" marL="457200" rtl="0" algn="l">
              <a:lnSpc>
                <a:spcPct val="150000"/>
              </a:lnSpc>
              <a:spcBef>
                <a:spcPts val="0"/>
              </a:spcBef>
              <a:spcAft>
                <a:spcPts val="0"/>
              </a:spcAft>
              <a:buSzPts val="1900"/>
              <a:buChar char="●"/>
            </a:pPr>
            <a:r>
              <a:rPr lang="zh-TW" sz="1900"/>
              <a:t>第四週 – </a:t>
            </a:r>
            <a:r>
              <a:rPr lang="zh-TW" sz="1900"/>
              <a:t>模型</a:t>
            </a:r>
            <a:r>
              <a:rPr lang="zh-TW" sz="1900"/>
              <a:t>優化 &amp; 統整結果</a:t>
            </a:r>
            <a:endParaRPr sz="1900"/>
          </a:p>
          <a:p>
            <a:pPr indent="-349250" lvl="0" marL="457200" rtl="0" algn="l">
              <a:lnSpc>
                <a:spcPct val="150000"/>
              </a:lnSpc>
              <a:spcBef>
                <a:spcPts val="0"/>
              </a:spcBef>
              <a:spcAft>
                <a:spcPts val="0"/>
              </a:spcAft>
              <a:buSzPts val="1900"/>
              <a:buChar char="●"/>
            </a:pPr>
            <a:r>
              <a:rPr lang="zh-TW" sz="1900"/>
              <a:t>最終成品展示</a:t>
            </a:r>
            <a:endParaRPr sz="1900"/>
          </a:p>
          <a:p>
            <a:pPr indent="-349250" lvl="0" marL="457200" rtl="0" algn="l">
              <a:lnSpc>
                <a:spcPct val="150000"/>
              </a:lnSpc>
              <a:spcBef>
                <a:spcPts val="0"/>
              </a:spcBef>
              <a:spcAft>
                <a:spcPts val="0"/>
              </a:spcAft>
              <a:buSzPts val="1900"/>
              <a:buChar char="●"/>
            </a:pPr>
            <a:r>
              <a:rPr lang="zh-TW" sz="1900"/>
              <a:t>未來展望</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主題介紹</a:t>
            </a:r>
            <a:endParaRPr/>
          </a:p>
        </p:txBody>
      </p:sp>
      <p:sp>
        <p:nvSpPr>
          <p:cNvPr id="78" name="Google Shape;78;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sz="1600"/>
              <a:t>Kaggle AI </a:t>
            </a:r>
            <a:r>
              <a:rPr lang="zh-TW" sz="1600"/>
              <a:t>競賽</a:t>
            </a:r>
            <a:r>
              <a:rPr lang="zh-TW" sz="1600"/>
              <a:t>：Covid-19 Detection</a:t>
            </a:r>
            <a:endParaRPr sz="1600"/>
          </a:p>
        </p:txBody>
      </p:sp>
      <p:pic>
        <p:nvPicPr>
          <p:cNvPr id="79" name="Google Shape;79;p15"/>
          <p:cNvPicPr preferRelativeResize="0"/>
          <p:nvPr/>
        </p:nvPicPr>
        <p:blipFill rotWithShape="1">
          <a:blip r:embed="rId3">
            <a:alphaModFix/>
          </a:blip>
          <a:srcRect b="17465" l="17220" r="1591" t="15667"/>
          <a:stretch/>
        </p:blipFill>
        <p:spPr>
          <a:xfrm>
            <a:off x="4328350" y="1393500"/>
            <a:ext cx="4815652" cy="2231104"/>
          </a:xfrm>
          <a:prstGeom prst="rect">
            <a:avLst/>
          </a:prstGeom>
          <a:noFill/>
          <a:ln>
            <a:noFill/>
          </a:ln>
        </p:spPr>
      </p:pic>
      <p:pic>
        <p:nvPicPr>
          <p:cNvPr id="80" name="Google Shape;80;p15"/>
          <p:cNvPicPr preferRelativeResize="0"/>
          <p:nvPr/>
        </p:nvPicPr>
        <p:blipFill>
          <a:blip r:embed="rId4">
            <a:alphaModFix/>
          </a:blip>
          <a:stretch>
            <a:fillRect/>
          </a:stretch>
        </p:blipFill>
        <p:spPr>
          <a:xfrm>
            <a:off x="177303" y="1503482"/>
            <a:ext cx="3856250" cy="21736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動機 &amp; 目標</a:t>
            </a:r>
            <a:endParaRPr/>
          </a:p>
        </p:txBody>
      </p:sp>
      <p:sp>
        <p:nvSpPr>
          <p:cNvPr id="86" name="Google Shape;86;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多做一些肺炎方面的相關研究，雖然說已目前的能力無法到在社會、醫療院所上有所作為，但多少能夠盡一份心力做貢獻 同時也能開拓視野、關心時事、投入在社會之中</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目標是以我們四人的能力 完成一份創新的專題出來 </a:t>
            </a:r>
            <a:endParaRPr/>
          </a:p>
          <a:p>
            <a:pPr indent="0" lvl="0" marL="0" rtl="0" algn="l">
              <a:spcBef>
                <a:spcPts val="1200"/>
              </a:spcBef>
              <a:spcAft>
                <a:spcPts val="0"/>
              </a:spcAft>
              <a:buNone/>
            </a:pPr>
            <a:r>
              <a:rPr lang="zh-TW"/>
              <a:t>出發點：完全不去參考其他競賽者在這競賽方面的研究、心得 純然靠</a:t>
            </a:r>
            <a:r>
              <a:rPr lang="zh-TW"/>
              <a:t>蒐集網路AI相關資料 &amp; </a:t>
            </a:r>
            <a:r>
              <a:rPr lang="zh-TW"/>
              <a:t>隊友相互討論 做出屬於我們自己的獨特作品。</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solidFill>
                  <a:srgbClr val="1155CC"/>
                </a:solidFill>
              </a:rPr>
              <a:t>從我們的角度開始出發，不會被拘束在別人成功的方法上</a:t>
            </a:r>
            <a:endParaRPr>
              <a:solidFill>
                <a:srgbClr val="1155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第一週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TW"/>
              <a:t>資料集下載 &amp; 觀察</a:t>
            </a:r>
            <a:endParaRPr/>
          </a:p>
        </p:txBody>
      </p:sp>
      <p:sp>
        <p:nvSpPr>
          <p:cNvPr id="92" name="Google Shape;92;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共 128.51 GB 的</a:t>
            </a:r>
            <a:r>
              <a:rPr lang="zh-TW"/>
              <a:t>資料集下載，3次失敗 平均 7~10 小時</a:t>
            </a:r>
            <a:endParaRPr/>
          </a:p>
          <a:p>
            <a:pPr indent="0" lvl="0" marL="0" rtl="0" algn="l">
              <a:spcBef>
                <a:spcPts val="1200"/>
              </a:spcBef>
              <a:spcAft>
                <a:spcPts val="0"/>
              </a:spcAft>
              <a:buNone/>
            </a:pPr>
            <a:r>
              <a:rPr lang="zh-TW"/>
              <a:t>最後成功靠 IDM 軟體 + 桌</a:t>
            </a:r>
            <a:r>
              <a:rPr lang="zh-TW"/>
              <a:t>機</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觀察 發現競賽中除了提供分類的 csv 檔之外</a:t>
            </a:r>
            <a:endParaRPr/>
          </a:p>
          <a:p>
            <a:pPr indent="0" lvl="0" marL="0" rtl="0" algn="l">
              <a:spcBef>
                <a:spcPts val="1200"/>
              </a:spcBef>
              <a:spcAft>
                <a:spcPts val="0"/>
              </a:spcAft>
              <a:buNone/>
            </a:pPr>
            <a:r>
              <a:rPr lang="zh-TW"/>
              <a:t>還有另外提供資料細節的 csv 檔，如：左肺 右肺的 x y 座標(很精準) &amp; X</a:t>
            </a:r>
            <a:r>
              <a:rPr lang="zh-TW"/>
              <a:t>光肺部</a:t>
            </a:r>
            <a:r>
              <a:rPr lang="zh-TW"/>
              <a:t>的透明度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t>方便我們對圖片做切割 做多種的研究變化</a:t>
            </a:r>
            <a:endParaRPr/>
          </a:p>
        </p:txBody>
      </p:sp>
      <p:pic>
        <p:nvPicPr>
          <p:cNvPr id="93" name="Google Shape;93;p17"/>
          <p:cNvPicPr preferRelativeResize="0"/>
          <p:nvPr/>
        </p:nvPicPr>
        <p:blipFill>
          <a:blip r:embed="rId3">
            <a:alphaModFix/>
          </a:blip>
          <a:stretch>
            <a:fillRect/>
          </a:stretch>
        </p:blipFill>
        <p:spPr>
          <a:xfrm>
            <a:off x="0" y="2247675"/>
            <a:ext cx="4312724" cy="1987901"/>
          </a:xfrm>
          <a:prstGeom prst="rect">
            <a:avLst/>
          </a:prstGeom>
          <a:noFill/>
          <a:ln>
            <a:noFill/>
          </a:ln>
        </p:spPr>
      </p:pic>
      <p:pic>
        <p:nvPicPr>
          <p:cNvPr id="94" name="Google Shape;94;p17"/>
          <p:cNvPicPr preferRelativeResize="0"/>
          <p:nvPr/>
        </p:nvPicPr>
        <p:blipFill>
          <a:blip r:embed="rId4">
            <a:alphaModFix/>
          </a:blip>
          <a:stretch>
            <a:fillRect/>
          </a:stretch>
        </p:blipFill>
        <p:spPr>
          <a:xfrm>
            <a:off x="5148450" y="3442425"/>
            <a:ext cx="881113" cy="1646324"/>
          </a:xfrm>
          <a:prstGeom prst="rect">
            <a:avLst/>
          </a:prstGeom>
          <a:noFill/>
          <a:ln>
            <a:noFill/>
          </a:ln>
        </p:spPr>
      </p:pic>
      <p:pic>
        <p:nvPicPr>
          <p:cNvPr id="95" name="Google Shape;95;p17"/>
          <p:cNvPicPr preferRelativeResize="0"/>
          <p:nvPr/>
        </p:nvPicPr>
        <p:blipFill>
          <a:blip r:embed="rId5">
            <a:alphaModFix/>
          </a:blip>
          <a:stretch>
            <a:fillRect/>
          </a:stretch>
        </p:blipFill>
        <p:spPr>
          <a:xfrm>
            <a:off x="6115725" y="3442425"/>
            <a:ext cx="1022751" cy="1646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第二週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TW"/>
              <a:t>資料前</a:t>
            </a:r>
            <a:r>
              <a:rPr lang="zh-TW"/>
              <a:t>處理</a:t>
            </a:r>
            <a:endParaRPr/>
          </a:p>
        </p:txBody>
      </p:sp>
      <p:sp>
        <p:nvSpPr>
          <p:cNvPr id="101" name="Google Shape;101;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肺部切割：</a:t>
            </a:r>
            <a:endParaRPr/>
          </a:p>
          <a:p>
            <a:pPr indent="0" lvl="0" marL="0" rtl="0" algn="l">
              <a:spcBef>
                <a:spcPts val="1200"/>
              </a:spcBef>
              <a:spcAft>
                <a:spcPts val="0"/>
              </a:spcAft>
              <a:buNone/>
            </a:pPr>
            <a:r>
              <a:rPr lang="zh-TW"/>
              <a:t>分兩組分工，其中一組做肺部切割 &amp; 合併</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並非所有圖片都有提供 x y 座標，像是陰性不提供，沒有異物(透明)，肺部有異物的才會給座標(有異物所以肺部不透明)</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2" name="Google Shape;102;p18"/>
          <p:cNvPicPr preferRelativeResize="0"/>
          <p:nvPr/>
        </p:nvPicPr>
        <p:blipFill>
          <a:blip r:embed="rId3">
            <a:alphaModFix/>
          </a:blip>
          <a:stretch>
            <a:fillRect/>
          </a:stretch>
        </p:blipFill>
        <p:spPr>
          <a:xfrm>
            <a:off x="5728700" y="2216075"/>
            <a:ext cx="2644743" cy="1828874"/>
          </a:xfrm>
          <a:prstGeom prst="rect">
            <a:avLst/>
          </a:prstGeom>
          <a:noFill/>
          <a:ln>
            <a:noFill/>
          </a:ln>
        </p:spPr>
      </p:pic>
      <p:pic>
        <p:nvPicPr>
          <p:cNvPr id="103" name="Google Shape;103;p18"/>
          <p:cNvPicPr preferRelativeResize="0"/>
          <p:nvPr/>
        </p:nvPicPr>
        <p:blipFill>
          <a:blip r:embed="rId4">
            <a:alphaModFix/>
          </a:blip>
          <a:stretch>
            <a:fillRect/>
          </a:stretch>
        </p:blipFill>
        <p:spPr>
          <a:xfrm>
            <a:off x="235763" y="2075150"/>
            <a:ext cx="3858428" cy="2977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第二週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TW"/>
              <a:t>資料前處理</a:t>
            </a:r>
            <a:endParaRPr/>
          </a:p>
        </p:txBody>
      </p:sp>
      <p:sp>
        <p:nvSpPr>
          <p:cNvPr id="109" name="Google Shape;109;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資料前處理：</a:t>
            </a:r>
            <a:endParaRPr/>
          </a:p>
          <a:p>
            <a:pPr indent="0" lvl="0" marL="0" rtl="0" algn="l">
              <a:spcBef>
                <a:spcPts val="1200"/>
              </a:spcBef>
              <a:spcAft>
                <a:spcPts val="0"/>
              </a:spcAft>
              <a:buNone/>
            </a:pPr>
            <a:r>
              <a:rPr lang="zh-TW"/>
              <a:t>轉檔 dcm to jpg (dcmtojpg.py)</a:t>
            </a:r>
            <a:endParaRPr/>
          </a:p>
          <a:p>
            <a:pPr indent="0" lvl="0" marL="0" rtl="0" algn="l">
              <a:spcBef>
                <a:spcPts val="1200"/>
              </a:spcBef>
              <a:spcAft>
                <a:spcPts val="0"/>
              </a:spcAft>
              <a:buNone/>
            </a:pPr>
            <a:r>
              <a:rPr lang="zh-TW"/>
              <a:t>將 dcm 檔的資訊取出並將裡面的圖片轉成 jpg 檔</a:t>
            </a:r>
            <a:endParaRPr/>
          </a:p>
          <a:p>
            <a:pPr indent="0" lvl="0" marL="0" rtl="0" algn="l">
              <a:spcBef>
                <a:spcPts val="1200"/>
              </a:spcBef>
              <a:spcAft>
                <a:spcPts val="1200"/>
              </a:spcAft>
              <a:buNone/>
            </a:pPr>
            <a:r>
              <a:rPr lang="zh-TW"/>
              <a:t>code運作花了4 ~ 5小時  成功萃取訓練資料(3GB)</a:t>
            </a:r>
            <a:endParaRPr/>
          </a:p>
        </p:txBody>
      </p:sp>
      <p:pic>
        <p:nvPicPr>
          <p:cNvPr id="110" name="Google Shape;110;p19"/>
          <p:cNvPicPr preferRelativeResize="0"/>
          <p:nvPr/>
        </p:nvPicPr>
        <p:blipFill>
          <a:blip r:embed="rId3">
            <a:alphaModFix/>
          </a:blip>
          <a:stretch>
            <a:fillRect/>
          </a:stretch>
        </p:blipFill>
        <p:spPr>
          <a:xfrm>
            <a:off x="1147400" y="2559700"/>
            <a:ext cx="2196797" cy="1828877"/>
          </a:xfrm>
          <a:prstGeom prst="rect">
            <a:avLst/>
          </a:prstGeom>
          <a:noFill/>
          <a:ln>
            <a:noFill/>
          </a:ln>
        </p:spPr>
      </p:pic>
      <p:pic>
        <p:nvPicPr>
          <p:cNvPr id="111" name="Google Shape;111;p19"/>
          <p:cNvPicPr preferRelativeResize="0"/>
          <p:nvPr/>
        </p:nvPicPr>
        <p:blipFill>
          <a:blip r:embed="rId4">
            <a:alphaModFix/>
          </a:blip>
          <a:stretch>
            <a:fillRect/>
          </a:stretch>
        </p:blipFill>
        <p:spPr>
          <a:xfrm>
            <a:off x="3916938" y="2514276"/>
            <a:ext cx="1919724" cy="1919724"/>
          </a:xfrm>
          <a:prstGeom prst="rect">
            <a:avLst/>
          </a:prstGeom>
          <a:noFill/>
          <a:ln>
            <a:noFill/>
          </a:ln>
        </p:spPr>
      </p:pic>
      <p:pic>
        <p:nvPicPr>
          <p:cNvPr id="112" name="Google Shape;112;p19"/>
          <p:cNvPicPr preferRelativeResize="0"/>
          <p:nvPr/>
        </p:nvPicPr>
        <p:blipFill>
          <a:blip r:embed="rId5">
            <a:alphaModFix/>
          </a:blip>
          <a:stretch>
            <a:fillRect/>
          </a:stretch>
        </p:blipFill>
        <p:spPr>
          <a:xfrm>
            <a:off x="6374850" y="2514275"/>
            <a:ext cx="1919698" cy="1919698"/>
          </a:xfrm>
          <a:prstGeom prst="rect">
            <a:avLst/>
          </a:prstGeom>
          <a:noFill/>
          <a:ln>
            <a:noFill/>
          </a:ln>
        </p:spPr>
      </p:pic>
      <p:sp>
        <p:nvSpPr>
          <p:cNvPr id="113" name="Google Shape;113;p19"/>
          <p:cNvSpPr/>
          <p:nvPr/>
        </p:nvSpPr>
        <p:spPr>
          <a:xfrm>
            <a:off x="3426625" y="3374800"/>
            <a:ext cx="414000" cy="159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5865025" y="3451000"/>
            <a:ext cx="414000" cy="159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txBox="1"/>
          <p:nvPr/>
        </p:nvSpPr>
        <p:spPr>
          <a:xfrm>
            <a:off x="1727125" y="4489250"/>
            <a:ext cx="875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00">
                <a:solidFill>
                  <a:schemeClr val="lt1"/>
                </a:solidFill>
                <a:latin typeface="Roboto"/>
                <a:ea typeface="Roboto"/>
                <a:cs typeface="Roboto"/>
                <a:sym typeface="Roboto"/>
              </a:rPr>
              <a:t>嘗試失敗</a:t>
            </a:r>
            <a:endParaRPr>
              <a:solidFill>
                <a:schemeClr val="lt1"/>
              </a:solidFill>
            </a:endParaRPr>
          </a:p>
        </p:txBody>
      </p:sp>
      <p:sp>
        <p:nvSpPr>
          <p:cNvPr id="116" name="Google Shape;116;p19"/>
          <p:cNvSpPr txBox="1"/>
          <p:nvPr/>
        </p:nvSpPr>
        <p:spPr>
          <a:xfrm>
            <a:off x="4438950" y="4540975"/>
            <a:ext cx="875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00">
                <a:solidFill>
                  <a:schemeClr val="dk2"/>
                </a:solidFill>
                <a:latin typeface="Roboto"/>
                <a:ea typeface="Roboto"/>
                <a:cs typeface="Roboto"/>
                <a:sym typeface="Roboto"/>
              </a:rPr>
              <a:t>嘗試失敗</a:t>
            </a:r>
            <a:endParaRPr/>
          </a:p>
        </p:txBody>
      </p:sp>
      <p:sp>
        <p:nvSpPr>
          <p:cNvPr id="117" name="Google Shape;117;p19"/>
          <p:cNvSpPr txBox="1"/>
          <p:nvPr/>
        </p:nvSpPr>
        <p:spPr>
          <a:xfrm>
            <a:off x="6877350" y="4540975"/>
            <a:ext cx="875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00">
                <a:solidFill>
                  <a:srgbClr val="1155CC"/>
                </a:solidFill>
                <a:latin typeface="Roboto"/>
                <a:ea typeface="Roboto"/>
                <a:cs typeface="Roboto"/>
                <a:sym typeface="Roboto"/>
              </a:rPr>
              <a:t>嘗試</a:t>
            </a:r>
            <a:r>
              <a:rPr lang="zh-TW" sz="1300">
                <a:solidFill>
                  <a:srgbClr val="1155CC"/>
                </a:solidFill>
                <a:latin typeface="Roboto"/>
                <a:ea typeface="Roboto"/>
                <a:cs typeface="Roboto"/>
                <a:sym typeface="Roboto"/>
              </a:rPr>
              <a:t>成功</a:t>
            </a:r>
            <a:endParaRPr>
              <a:solidFill>
                <a:srgbClr val="1155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第二週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TW"/>
              <a:t>資料前處理</a:t>
            </a:r>
            <a:endParaRPr/>
          </a:p>
        </p:txBody>
      </p:sp>
      <p:sp>
        <p:nvSpPr>
          <p:cNvPr id="123" name="Google Shape;123;p20"/>
          <p:cNvSpPr txBox="1"/>
          <p:nvPr>
            <p:ph idx="1" type="body"/>
          </p:nvPr>
        </p:nvSpPr>
        <p:spPr>
          <a:xfrm>
            <a:off x="4644675" y="500925"/>
            <a:ext cx="4166400" cy="4501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t>資料前處理：</a:t>
            </a:r>
            <a:endParaRPr/>
          </a:p>
          <a:p>
            <a:pPr indent="0" lvl="0" marL="0" rtl="0" algn="l">
              <a:spcBef>
                <a:spcPts val="1200"/>
              </a:spcBef>
              <a:spcAft>
                <a:spcPts val="0"/>
              </a:spcAft>
              <a:buNone/>
            </a:pPr>
            <a:r>
              <a:rPr lang="zh-TW"/>
              <a:t>檢查損壞檔比例 (check_jpg.py)</a:t>
            </a:r>
            <a:endParaRPr/>
          </a:p>
          <a:p>
            <a:pPr indent="0" lvl="0" marL="0" rtl="0" algn="l">
              <a:spcBef>
                <a:spcPts val="1200"/>
              </a:spcBef>
              <a:spcAft>
                <a:spcPts val="0"/>
              </a:spcAft>
              <a:buNone/>
            </a:pPr>
            <a:r>
              <a:rPr lang="zh-TW"/>
              <a:t>轉檔成功：5545 份</a:t>
            </a:r>
            <a:endParaRPr/>
          </a:p>
          <a:p>
            <a:pPr indent="0" lvl="0" marL="0" rtl="0" algn="l">
              <a:spcBef>
                <a:spcPts val="1200"/>
              </a:spcBef>
              <a:spcAft>
                <a:spcPts val="0"/>
              </a:spcAft>
              <a:buNone/>
            </a:pPr>
            <a:r>
              <a:rPr lang="zh-TW"/>
              <a:t>轉檔失敗：532 份		損毀率：8.754%</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資料分類 &amp; 整合圖檔 (classify.py)</a:t>
            </a:r>
            <a:endParaRPr/>
          </a:p>
          <a:p>
            <a:pPr indent="0" lvl="0" marL="0" rtl="0" algn="l">
              <a:spcBef>
                <a:spcPts val="1200"/>
              </a:spcBef>
              <a:spcAft>
                <a:spcPts val="0"/>
              </a:spcAft>
              <a:buNone/>
            </a:pPr>
            <a:r>
              <a:rPr lang="zh-TW"/>
              <a:t>成功將類別區分於4個資料夾之中</a:t>
            </a:r>
            <a:endParaRPr/>
          </a:p>
          <a:p>
            <a:pPr indent="0" lvl="0" marL="0" rtl="0" algn="l">
              <a:spcBef>
                <a:spcPts val="1200"/>
              </a:spcBef>
              <a:spcAft>
                <a:spcPts val="0"/>
              </a:spcAft>
              <a:buNone/>
            </a:pPr>
            <a:r>
              <a:rPr lang="zh-TW"/>
              <a:t>Negative for Pneumonia/</a:t>
            </a:r>
            <a:endParaRPr/>
          </a:p>
          <a:p>
            <a:pPr indent="0" lvl="0" marL="0" rtl="0" algn="l">
              <a:spcBef>
                <a:spcPts val="1200"/>
              </a:spcBef>
              <a:spcAft>
                <a:spcPts val="0"/>
              </a:spcAft>
              <a:buNone/>
            </a:pPr>
            <a:r>
              <a:rPr lang="zh-TW"/>
              <a:t>Typical Appearance/</a:t>
            </a:r>
            <a:endParaRPr/>
          </a:p>
          <a:p>
            <a:pPr indent="0" lvl="0" marL="0" rtl="0" algn="l">
              <a:spcBef>
                <a:spcPts val="1200"/>
              </a:spcBef>
              <a:spcAft>
                <a:spcPts val="0"/>
              </a:spcAft>
              <a:buNone/>
            </a:pPr>
            <a:r>
              <a:rPr lang="zh-TW"/>
              <a:t>Indeterminate Appearance/</a:t>
            </a:r>
            <a:endParaRPr/>
          </a:p>
          <a:p>
            <a:pPr indent="0" lvl="0" marL="0" rtl="0" algn="l">
              <a:spcBef>
                <a:spcPts val="1200"/>
              </a:spcBef>
              <a:spcAft>
                <a:spcPts val="0"/>
              </a:spcAft>
              <a:buNone/>
            </a:pPr>
            <a:r>
              <a:rPr lang="zh-TW"/>
              <a:t>Atypical Appearance/</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第二週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TW"/>
              <a:t>資料前處理</a:t>
            </a:r>
            <a:endParaRPr/>
          </a:p>
        </p:txBody>
      </p:sp>
      <p:sp>
        <p:nvSpPr>
          <p:cNvPr id="129" name="Google Shape;129;p21"/>
          <p:cNvSpPr txBox="1"/>
          <p:nvPr>
            <p:ph idx="1" type="body"/>
          </p:nvPr>
        </p:nvSpPr>
        <p:spPr>
          <a:xfrm>
            <a:off x="4644675" y="119925"/>
            <a:ext cx="4166400" cy="4953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t>資料前處理：</a:t>
            </a:r>
            <a:endParaRPr/>
          </a:p>
          <a:p>
            <a:pPr indent="0" lvl="0" marL="0" rtl="0" algn="l">
              <a:spcBef>
                <a:spcPts val="1200"/>
              </a:spcBef>
              <a:spcAft>
                <a:spcPts val="0"/>
              </a:spcAft>
              <a:buNone/>
            </a:pPr>
            <a:r>
              <a:rPr lang="zh-TW"/>
              <a:t>計算 驗證資料量是否正確 (calculate.py)</a:t>
            </a:r>
            <a:endParaRPr/>
          </a:p>
          <a:p>
            <a:pPr indent="0" lvl="0" marL="0" rtl="0" algn="l">
              <a:spcBef>
                <a:spcPts val="1200"/>
              </a:spcBef>
              <a:spcAft>
                <a:spcPts val="0"/>
              </a:spcAft>
              <a:buNone/>
            </a:pPr>
            <a:r>
              <a:rPr lang="zh-TW"/>
              <a:t>將損會毀的資料移除 (remove_damage_file.py)</a:t>
            </a:r>
            <a:endParaRPr/>
          </a:p>
          <a:p>
            <a:pPr indent="0" lvl="0" marL="0" rtl="0" algn="l">
              <a:spcBef>
                <a:spcPts val="1200"/>
              </a:spcBef>
              <a:spcAft>
                <a:spcPts val="0"/>
              </a:spcAft>
              <a:buNone/>
            </a:pPr>
            <a:r>
              <a:rPr lang="zh-TW"/>
              <a:t>Negative for Pneumonia/</a:t>
            </a:r>
            <a:endParaRPr/>
          </a:p>
          <a:p>
            <a:pPr indent="-311150" lvl="0" marL="457200" rtl="0" algn="l">
              <a:spcBef>
                <a:spcPts val="1200"/>
              </a:spcBef>
              <a:spcAft>
                <a:spcPts val="0"/>
              </a:spcAft>
              <a:buSzPts val="1300"/>
              <a:buChar char="●"/>
            </a:pPr>
            <a:r>
              <a:rPr lang="zh-TW"/>
              <a:t>轉檔成功：1538 份</a:t>
            </a:r>
            <a:endParaRPr/>
          </a:p>
          <a:p>
            <a:pPr indent="-311150" lvl="0" marL="457200" rtl="0" algn="l">
              <a:spcBef>
                <a:spcPts val="0"/>
              </a:spcBef>
              <a:spcAft>
                <a:spcPts val="0"/>
              </a:spcAft>
              <a:buSzPts val="1300"/>
              <a:buChar char="●"/>
            </a:pPr>
            <a:r>
              <a:rPr lang="zh-TW"/>
              <a:t>轉檔失敗：72 份</a:t>
            </a:r>
            <a:endParaRPr/>
          </a:p>
          <a:p>
            <a:pPr indent="0" lvl="0" marL="0" rtl="0" algn="l">
              <a:spcBef>
                <a:spcPts val="1200"/>
              </a:spcBef>
              <a:spcAft>
                <a:spcPts val="0"/>
              </a:spcAft>
              <a:buNone/>
            </a:pPr>
            <a:r>
              <a:rPr lang="zh-TW"/>
              <a:t>Typical Appearance/</a:t>
            </a:r>
            <a:endParaRPr/>
          </a:p>
          <a:p>
            <a:pPr indent="-311150" lvl="0" marL="457200" rtl="0" algn="l">
              <a:spcBef>
                <a:spcPts val="1200"/>
              </a:spcBef>
              <a:spcAft>
                <a:spcPts val="0"/>
              </a:spcAft>
              <a:buSzPts val="1300"/>
              <a:buChar char="●"/>
            </a:pPr>
            <a:r>
              <a:rPr lang="zh-TW"/>
              <a:t>轉檔成功：2436 份</a:t>
            </a:r>
            <a:endParaRPr/>
          </a:p>
          <a:p>
            <a:pPr indent="-311150" lvl="0" marL="457200" rtl="0" algn="l">
              <a:spcBef>
                <a:spcPts val="0"/>
              </a:spcBef>
              <a:spcAft>
                <a:spcPts val="0"/>
              </a:spcAft>
              <a:buSzPts val="1300"/>
              <a:buChar char="●"/>
            </a:pPr>
            <a:r>
              <a:rPr lang="zh-TW"/>
              <a:t>轉檔失敗：307 份</a:t>
            </a:r>
            <a:endParaRPr/>
          </a:p>
          <a:p>
            <a:pPr indent="0" lvl="0" marL="0" rtl="0" algn="l">
              <a:spcBef>
                <a:spcPts val="1200"/>
              </a:spcBef>
              <a:spcAft>
                <a:spcPts val="0"/>
              </a:spcAft>
              <a:buNone/>
            </a:pPr>
            <a:r>
              <a:rPr lang="zh-TW"/>
              <a:t>Indeterminate Appearance/</a:t>
            </a:r>
            <a:endParaRPr/>
          </a:p>
          <a:p>
            <a:pPr indent="-311150" lvl="0" marL="457200" rtl="0" algn="l">
              <a:spcBef>
                <a:spcPts val="1200"/>
              </a:spcBef>
              <a:spcAft>
                <a:spcPts val="0"/>
              </a:spcAft>
              <a:buSzPts val="1300"/>
              <a:buChar char="●"/>
            </a:pPr>
            <a:r>
              <a:rPr lang="zh-TW"/>
              <a:t>轉檔成功：897 份</a:t>
            </a:r>
            <a:endParaRPr/>
          </a:p>
          <a:p>
            <a:pPr indent="-311150" lvl="0" marL="457200" rtl="0" algn="l">
              <a:spcBef>
                <a:spcPts val="0"/>
              </a:spcBef>
              <a:spcAft>
                <a:spcPts val="0"/>
              </a:spcAft>
              <a:buSzPts val="1300"/>
              <a:buChar char="●"/>
            </a:pPr>
            <a:r>
              <a:rPr lang="zh-TW"/>
              <a:t>轉檔失敗：106 份</a:t>
            </a:r>
            <a:endParaRPr/>
          </a:p>
          <a:p>
            <a:pPr indent="0" lvl="0" marL="0" rtl="0" algn="l">
              <a:spcBef>
                <a:spcPts val="1200"/>
              </a:spcBef>
              <a:spcAft>
                <a:spcPts val="0"/>
              </a:spcAft>
              <a:buNone/>
            </a:pPr>
            <a:r>
              <a:rPr lang="zh-TW"/>
              <a:t>Atypical Appearance/</a:t>
            </a:r>
            <a:endParaRPr/>
          </a:p>
          <a:p>
            <a:pPr indent="-311150" lvl="0" marL="457200" rtl="0" algn="l">
              <a:spcBef>
                <a:spcPts val="1200"/>
              </a:spcBef>
              <a:spcAft>
                <a:spcPts val="0"/>
              </a:spcAft>
              <a:buSzPts val="1300"/>
              <a:buChar char="●"/>
            </a:pPr>
            <a:r>
              <a:rPr lang="zh-TW"/>
              <a:t>轉檔成功：428 份</a:t>
            </a:r>
            <a:endParaRPr/>
          </a:p>
          <a:p>
            <a:pPr indent="-311150" lvl="0" marL="457200" rtl="0" algn="l">
              <a:spcBef>
                <a:spcPts val="0"/>
              </a:spcBef>
              <a:spcAft>
                <a:spcPts val="0"/>
              </a:spcAft>
              <a:buSzPts val="1300"/>
              <a:buChar char="●"/>
            </a:pPr>
            <a:r>
              <a:rPr lang="zh-TW"/>
              <a:t>轉檔失敗：32 份</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